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39" r:id="rId5"/>
    <p:sldId id="361" r:id="rId6"/>
    <p:sldId id="362" r:id="rId7"/>
    <p:sldId id="290" r:id="rId8"/>
    <p:sldId id="363" r:id="rId9"/>
    <p:sldId id="364" r:id="rId10"/>
    <p:sldId id="265" r:id="rId11"/>
    <p:sldId id="281" r:id="rId12"/>
    <p:sldId id="365" r:id="rId13"/>
    <p:sldId id="341" r:id="rId14"/>
    <p:sldId id="366" r:id="rId15"/>
    <p:sldId id="367" r:id="rId16"/>
    <p:sldId id="368" r:id="rId17"/>
    <p:sldId id="369" r:id="rId18"/>
    <p:sldId id="370" r:id="rId19"/>
    <p:sldId id="270" r:id="rId20"/>
    <p:sldId id="294" r:id="rId21"/>
    <p:sldId id="371" r:id="rId22"/>
    <p:sldId id="372" r:id="rId23"/>
    <p:sldId id="373" r:id="rId24"/>
    <p:sldId id="375" r:id="rId25"/>
    <p:sldId id="374" r:id="rId26"/>
    <p:sldId id="376" r:id="rId27"/>
    <p:sldId id="295" r:id="rId28"/>
    <p:sldId id="296" r:id="rId29"/>
    <p:sldId id="377" r:id="rId30"/>
    <p:sldId id="378" r:id="rId31"/>
    <p:sldId id="275" r:id="rId32"/>
    <p:sldId id="303" r:id="rId33"/>
    <p:sldId id="304" r:id="rId34"/>
    <p:sldId id="379" r:id="rId35"/>
    <p:sldId id="380" r:id="rId36"/>
    <p:sldId id="381" r:id="rId37"/>
    <p:sldId id="382" r:id="rId38"/>
    <p:sldId id="383" r:id="rId39"/>
    <p:sldId id="384" r:id="rId40"/>
    <p:sldId id="386" r:id="rId41"/>
    <p:sldId id="385" r:id="rId42"/>
    <p:sldId id="387" r:id="rId43"/>
    <p:sldId id="388" r:id="rId44"/>
    <p:sldId id="280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ulder" initials="C" lastIdx="2" clrIdx="0">
    <p:extLst>
      <p:ext uri="{19B8F6BF-5375-455C-9EA6-DF929625EA0E}">
        <p15:presenceInfo xmlns:p15="http://schemas.microsoft.com/office/powerpoint/2012/main" userId="Caroul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695"/>
    <a:srgbClr val="000000"/>
    <a:srgbClr val="0D0D0D"/>
    <a:srgbClr val="03BC7C"/>
    <a:srgbClr val="020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77351" autoAdjust="0"/>
  </p:normalViewPr>
  <p:slideViewPr>
    <p:cSldViewPr snapToGrid="0">
      <p:cViewPr varScale="1">
        <p:scale>
          <a:sx n="66" d="100"/>
          <a:sy n="66" d="100"/>
        </p:scale>
        <p:origin x="114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21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6T22:17:33.389" idx="1">
    <p:pos x="8085" y="192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6T22:17:33.389" idx="2">
    <p:pos x="8085" y="192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FC2ED-7B2E-4362-83A0-DFE532F7666B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5A4CF-79DB-4791-AE1D-94912E70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1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2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2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论文里对</a:t>
            </a:r>
            <a:r>
              <a:rPr lang="en-US" altLang="zh-CN" dirty="0"/>
              <a:t>Approximation</a:t>
            </a:r>
            <a:r>
              <a:rPr lang="zh-CN" altLang="en-US" dirty="0"/>
              <a:t>的定义直接用了</a:t>
            </a:r>
            <a:r>
              <a:rPr lang="en-US" altLang="zh-CN" dirty="0" err="1"/>
              <a:t>Fuzzer</a:t>
            </a:r>
            <a:r>
              <a:rPr lang="zh-CN" altLang="en-US" dirty="0"/>
              <a:t>这个词。</a:t>
            </a:r>
            <a:endParaRPr lang="en-US" altLang="zh-CN" dirty="0"/>
          </a:p>
          <a:p>
            <a:r>
              <a:rPr lang="zh-CN" altLang="en-US" dirty="0"/>
              <a:t>但是通篇理解下来，我认为这里的</a:t>
            </a:r>
            <a:r>
              <a:rPr lang="en-US" altLang="zh-CN" dirty="0" err="1"/>
              <a:t>Fuzzer</a:t>
            </a:r>
            <a:r>
              <a:rPr lang="zh-CN" altLang="en-US" dirty="0"/>
              <a:t>是一种广义的概念。不局限于我们常说的模糊测试器，而是不通过外设本身行为逻辑，而是其他方法来确定</a:t>
            </a:r>
            <a:r>
              <a:rPr lang="en-US" altLang="zh-CN" dirty="0"/>
              <a:t>MMIO</a:t>
            </a:r>
            <a:r>
              <a:rPr lang="zh-CN" altLang="en-US" dirty="0"/>
              <a:t>返回值的输入生成器。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5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1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88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关于这两种</a:t>
            </a:r>
            <a:r>
              <a:rPr lang="en-US" altLang="zh-CN" dirty="0"/>
              <a:t>Overhead</a:t>
            </a:r>
            <a:r>
              <a:rPr lang="zh-CN" altLang="en-US" dirty="0"/>
              <a:t>，论文原文的定义其实很模糊，这里我重新定义了一下。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上述函数实现从串口外设获取一个字符的功能。其中，</a:t>
            </a:r>
            <a:endParaRPr lang="en-US" altLang="zh-CN" dirty="0"/>
          </a:p>
          <a:p>
            <a:r>
              <a:rPr lang="zh-CN" altLang="en-US" dirty="0"/>
              <a:t>①检查外设的状态寄存器，如果状态寄存器的值等于</a:t>
            </a:r>
            <a:r>
              <a:rPr lang="en-US" altLang="zh-CN" dirty="0"/>
              <a:t>HAS_DATA</a:t>
            </a:r>
            <a:r>
              <a:rPr lang="zh-CN" altLang="en-US" dirty="0"/>
              <a:t>，则表明串口已经准备好一字节的数据。</a:t>
            </a:r>
            <a:endParaRPr lang="en-US" altLang="zh-CN" dirty="0"/>
          </a:p>
          <a:p>
            <a:r>
              <a:rPr lang="zh-CN" altLang="en-US" dirty="0"/>
              <a:t>②是一个写操作，点亮</a:t>
            </a:r>
            <a:r>
              <a:rPr lang="en-US" altLang="zh-CN" dirty="0"/>
              <a:t>LED</a:t>
            </a:r>
            <a:r>
              <a:rPr lang="zh-CN" altLang="en-US" dirty="0"/>
              <a:t>，表明</a:t>
            </a:r>
            <a:r>
              <a:rPr lang="en-US" altLang="zh-CN" dirty="0"/>
              <a:t>UART</a:t>
            </a:r>
            <a:r>
              <a:rPr lang="zh-CN" altLang="en-US" dirty="0"/>
              <a:t>正在工作。</a:t>
            </a:r>
            <a:endParaRPr lang="en-US" altLang="zh-CN" dirty="0"/>
          </a:p>
          <a:p>
            <a:r>
              <a:rPr lang="zh-CN" altLang="en-US" dirty="0"/>
              <a:t>③则是用一个四字节的变量来读取外设的数据寄存器（四字节）。最后，通过与</a:t>
            </a:r>
            <a:r>
              <a:rPr lang="en-US" altLang="zh-CN" dirty="0"/>
              <a:t>0xff</a:t>
            </a:r>
            <a:r>
              <a:rPr lang="zh-CN" altLang="en-US" dirty="0"/>
              <a:t>操作，将</a:t>
            </a:r>
            <a:r>
              <a:rPr lang="en-US" altLang="zh-CN" dirty="0"/>
              <a:t>data</a:t>
            </a:r>
            <a:r>
              <a:rPr lang="zh-CN" altLang="en-US" dirty="0"/>
              <a:t>的最后一个字节作为有效返回值。</a:t>
            </a:r>
          </a:p>
          <a:p>
            <a:endParaRPr lang="en-US" altLang="zh-CN" dirty="0"/>
          </a:p>
          <a:p>
            <a:r>
              <a:rPr lang="zh-CN" altLang="en-US" dirty="0"/>
              <a:t>其中，①处，状态寄存器只有等于一个特定值时，才会结束轮询。这是一个</a:t>
            </a:r>
            <a:r>
              <a:rPr lang="en-US" altLang="zh-CN" dirty="0"/>
              <a:t>Full input overhead</a:t>
            </a:r>
            <a:r>
              <a:rPr lang="zh-CN" altLang="en-US" dirty="0"/>
              <a:t>，按照原始的</a:t>
            </a:r>
            <a:r>
              <a:rPr lang="en-US" altLang="zh-CN" dirty="0"/>
              <a:t>Approximation</a:t>
            </a:r>
            <a:r>
              <a:rPr lang="zh-CN" altLang="en-US" dirty="0"/>
              <a:t>方法，</a:t>
            </a:r>
            <a:r>
              <a:rPr lang="en-US" altLang="zh-CN" dirty="0" err="1"/>
              <a:t>Fuzzer</a:t>
            </a:r>
            <a:r>
              <a:rPr lang="zh-CN" altLang="en-US" dirty="0"/>
              <a:t>会在这里卡住。</a:t>
            </a:r>
          </a:p>
          <a:p>
            <a:endParaRPr lang="en-US" altLang="zh-CN" dirty="0"/>
          </a:p>
          <a:p>
            <a:r>
              <a:rPr lang="zh-CN" altLang="en-US" dirty="0"/>
              <a:t>②处，本质上是一个写操作，但是固件一般通过先读取寄存器现有的值，然后再翻转相应的比特来实现写操作，所以这里如果也作为</a:t>
            </a:r>
            <a:r>
              <a:rPr lang="en-US" altLang="zh-CN" dirty="0" err="1"/>
              <a:t>Fuzzer</a:t>
            </a:r>
            <a:r>
              <a:rPr lang="zh-CN" altLang="en-US" dirty="0"/>
              <a:t>的输入点的话，又会引入一个</a:t>
            </a:r>
            <a:r>
              <a:rPr lang="en-US" altLang="zh-CN" dirty="0"/>
              <a:t>Full input overhead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r>
              <a:rPr lang="zh-CN" altLang="en-US" dirty="0"/>
              <a:t>③处，虽然函数的最终功能是读取一个字节，但是却用了一个四字节的变量来读取四字节的数据寄存器，因此有</a:t>
            </a:r>
            <a:r>
              <a:rPr lang="en-US" altLang="zh-CN" dirty="0"/>
              <a:t>3</a:t>
            </a:r>
            <a:r>
              <a:rPr lang="zh-CN" altLang="en-US" dirty="0"/>
              <a:t>个字节的内容对固件逻辑来说是无效的，这属于一个</a:t>
            </a:r>
            <a:r>
              <a:rPr lang="en-US" altLang="zh-CN" dirty="0"/>
              <a:t>Partial input overhead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10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85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9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8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4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17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Fuzzware</a:t>
            </a:r>
            <a:r>
              <a:rPr lang="zh-CN" altLang="en-US" dirty="0"/>
              <a:t>由</a:t>
            </a:r>
            <a:r>
              <a:rPr lang="en-US" altLang="zh-CN" dirty="0"/>
              <a:t>ISA Emulator</a:t>
            </a:r>
            <a:r>
              <a:rPr lang="zh-CN" altLang="en-US" dirty="0"/>
              <a:t>、</a:t>
            </a:r>
            <a:r>
              <a:rPr lang="en-US" altLang="zh-CN" dirty="0"/>
              <a:t>MMIO Access Model</a:t>
            </a:r>
            <a:r>
              <a:rPr lang="zh-CN" altLang="en-US" dirty="0"/>
              <a:t>以及</a:t>
            </a:r>
            <a:r>
              <a:rPr lang="en-US" altLang="zh-CN" dirty="0"/>
              <a:t>Fuzzing Engine</a:t>
            </a:r>
            <a:r>
              <a:rPr lang="zh-CN" altLang="en-US" dirty="0"/>
              <a:t>构成。</a:t>
            </a:r>
          </a:p>
          <a:p>
            <a:endParaRPr lang="en-US" altLang="zh-CN" dirty="0"/>
          </a:p>
          <a:p>
            <a:r>
              <a:rPr lang="zh-CN" altLang="en-US" dirty="0"/>
              <a:t>首先，将固件镜像加载到</a:t>
            </a:r>
            <a:r>
              <a:rPr lang="en-US" altLang="zh-CN" dirty="0"/>
              <a:t>ISA Emulator</a:t>
            </a:r>
            <a:r>
              <a:rPr lang="zh-CN" altLang="en-US" dirty="0"/>
              <a:t>运行。</a:t>
            </a:r>
          </a:p>
          <a:p>
            <a:endParaRPr lang="en-US" altLang="zh-CN" dirty="0"/>
          </a:p>
          <a:p>
            <a:r>
              <a:rPr lang="zh-CN" altLang="en-US" dirty="0"/>
              <a:t>过程中，</a:t>
            </a:r>
            <a:r>
              <a:rPr lang="en-US" altLang="zh-CN" dirty="0"/>
              <a:t>MMIO </a:t>
            </a:r>
            <a:r>
              <a:rPr lang="en-US" altLang="zh-CN" dirty="0" err="1"/>
              <a:t>Acess</a:t>
            </a:r>
            <a:r>
              <a:rPr lang="en-US" altLang="zh-CN" dirty="0"/>
              <a:t> Model</a:t>
            </a:r>
            <a:r>
              <a:rPr lang="zh-CN" altLang="en-US" dirty="0"/>
              <a:t>会截获固件的每一次</a:t>
            </a:r>
            <a:r>
              <a:rPr lang="en-US" altLang="zh-CN" dirty="0"/>
              <a:t>MMIO</a:t>
            </a:r>
            <a:r>
              <a:rPr lang="zh-CN" altLang="en-US" dirty="0"/>
              <a:t>访问。如果当前访问（</a:t>
            </a:r>
            <a:r>
              <a:rPr lang="en-US" altLang="zh-CN" dirty="0"/>
              <a:t>PC,MMIO </a:t>
            </a:r>
            <a:r>
              <a:rPr lang="en-US" altLang="zh-CN" dirty="0" err="1"/>
              <a:t>Addr</a:t>
            </a:r>
            <a:r>
              <a:rPr lang="zh-CN" altLang="en-US" dirty="0"/>
              <a:t>）存在对应的</a:t>
            </a:r>
            <a:r>
              <a:rPr lang="en-US" altLang="zh-CN" dirty="0"/>
              <a:t>MMIO</a:t>
            </a:r>
            <a:r>
              <a:rPr lang="zh-CN" altLang="en-US" dirty="0"/>
              <a:t>模型，则会依据模型按块消耗</a:t>
            </a:r>
            <a:r>
              <a:rPr lang="en-US" altLang="zh-CN" dirty="0"/>
              <a:t>Raw input</a:t>
            </a:r>
            <a:r>
              <a:rPr lang="zh-CN" altLang="en-US" dirty="0"/>
              <a:t>（如果该访问是</a:t>
            </a:r>
            <a:r>
              <a:rPr lang="en-US" altLang="zh-CN" dirty="0"/>
              <a:t>full input overhead</a:t>
            </a:r>
            <a:r>
              <a:rPr lang="zh-CN" altLang="en-US" dirty="0"/>
              <a:t>则不会消耗</a:t>
            </a:r>
            <a:r>
              <a:rPr lang="en-US" altLang="zh-CN" dirty="0"/>
              <a:t>Raw Input</a:t>
            </a:r>
            <a:r>
              <a:rPr lang="zh-CN" altLang="en-US" dirty="0"/>
              <a:t>），并经过</a:t>
            </a:r>
            <a:r>
              <a:rPr lang="en-US" altLang="zh-CN" dirty="0" err="1"/>
              <a:t>Tranlate</a:t>
            </a:r>
            <a:r>
              <a:rPr lang="zh-CN" altLang="en-US" dirty="0"/>
              <a:t>形成响应固件的</a:t>
            </a:r>
            <a:r>
              <a:rPr lang="en-US" altLang="zh-CN" dirty="0"/>
              <a:t>Hardware-generated Value</a:t>
            </a:r>
            <a:r>
              <a:rPr lang="zh-CN" altLang="en-US" dirty="0"/>
              <a:t>。如果不存在对应的模型，则不经过</a:t>
            </a:r>
            <a:r>
              <a:rPr lang="en-US" altLang="zh-CN" dirty="0"/>
              <a:t>Translate</a:t>
            </a:r>
            <a:r>
              <a:rPr lang="zh-CN" altLang="en-US" dirty="0"/>
              <a:t>直接消耗相应的</a:t>
            </a:r>
            <a:r>
              <a:rPr lang="en-US" altLang="zh-CN" dirty="0"/>
              <a:t>Raw Input chunks</a:t>
            </a:r>
            <a:r>
              <a:rPr lang="zh-CN" altLang="en-US" dirty="0"/>
              <a:t>作为</a:t>
            </a:r>
            <a:r>
              <a:rPr lang="en-US" altLang="zh-CN" dirty="0"/>
              <a:t>Hardware-generated Value</a:t>
            </a:r>
            <a:r>
              <a:rPr lang="zh-CN" altLang="en-US" dirty="0"/>
              <a:t>。并且与此同时，拍下快照，创建一个新的</a:t>
            </a:r>
            <a:r>
              <a:rPr lang="en-US" altLang="zh-CN" dirty="0"/>
              <a:t>Emulator</a:t>
            </a:r>
            <a:r>
              <a:rPr lang="zh-CN" altLang="en-US" dirty="0"/>
              <a:t>实例，使用局部动态符号执行来创建新的</a:t>
            </a:r>
            <a:r>
              <a:rPr lang="en-US" altLang="zh-CN" dirty="0"/>
              <a:t>MMIO Model</a:t>
            </a:r>
            <a:r>
              <a:rPr lang="zh-CN" altLang="en-US" dirty="0"/>
              <a:t>，从而以最小的</a:t>
            </a:r>
            <a:r>
              <a:rPr lang="en-US" altLang="zh-CN" dirty="0"/>
              <a:t>input overhead</a:t>
            </a:r>
            <a:r>
              <a:rPr lang="zh-CN" altLang="en-US" dirty="0"/>
              <a:t>更高效地测试固件。（一开始</a:t>
            </a:r>
            <a:r>
              <a:rPr lang="en-US" altLang="zh-CN" dirty="0"/>
              <a:t>MMIO Access Model</a:t>
            </a:r>
            <a:r>
              <a:rPr lang="zh-CN" altLang="en-US" dirty="0"/>
              <a:t>是空集，在运行和测试过程中不断完备）</a:t>
            </a:r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Raw Input</a:t>
            </a:r>
            <a:r>
              <a:rPr lang="zh-CN" altLang="en-US" dirty="0"/>
              <a:t>消耗完时，</a:t>
            </a:r>
            <a:r>
              <a:rPr lang="en-US" altLang="zh-CN" dirty="0"/>
              <a:t>ISA Emulator</a:t>
            </a:r>
            <a:r>
              <a:rPr lang="zh-CN" altLang="en-US" dirty="0"/>
              <a:t>停止运行固件，至此称为一个</a:t>
            </a:r>
            <a:r>
              <a:rPr lang="en-US" altLang="zh-CN" dirty="0"/>
              <a:t>Emulation Run</a:t>
            </a:r>
            <a:r>
              <a:rPr lang="zh-CN" altLang="en-US" dirty="0"/>
              <a:t>。一轮</a:t>
            </a:r>
            <a:r>
              <a:rPr lang="en-US" altLang="zh-CN" dirty="0"/>
              <a:t>Emulation Run</a:t>
            </a:r>
            <a:r>
              <a:rPr lang="zh-CN" altLang="en-US" dirty="0"/>
              <a:t>结束后，</a:t>
            </a:r>
            <a:r>
              <a:rPr lang="en-US" altLang="zh-CN" dirty="0" err="1"/>
              <a:t>Fuzzware</a:t>
            </a:r>
            <a:r>
              <a:rPr lang="zh-CN" altLang="en-US" dirty="0"/>
              <a:t>会向</a:t>
            </a:r>
            <a:r>
              <a:rPr lang="en-US" altLang="zh-CN" dirty="0"/>
              <a:t>Fuzzing Engine</a:t>
            </a:r>
            <a:r>
              <a:rPr lang="zh-CN" altLang="en-US" dirty="0"/>
              <a:t>汇报覆盖率信息，</a:t>
            </a:r>
            <a:r>
              <a:rPr lang="en-US" altLang="zh-CN" dirty="0"/>
              <a:t>Fuzzing Engine</a:t>
            </a:r>
            <a:r>
              <a:rPr lang="zh-CN" altLang="en-US" dirty="0"/>
              <a:t>依据覆盖率信息产生新的</a:t>
            </a:r>
            <a:r>
              <a:rPr lang="en-US" altLang="zh-CN" dirty="0"/>
              <a:t>Raw Input</a:t>
            </a:r>
            <a:r>
              <a:rPr lang="zh-CN" altLang="en-US" dirty="0"/>
              <a:t>并开始新一轮</a:t>
            </a:r>
            <a:r>
              <a:rPr lang="en-US" altLang="zh-CN" dirty="0"/>
              <a:t>Emulation Run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7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（超时、超过预置的符号状态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对应一条路径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数量或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步骤数上限）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0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01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Constant Model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模型依据参数返回常量，适用于样例一中①的场景，只有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返回特定值时，固件才会继续运行。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Passthrough Model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模型行为类似于普通内存（返回上次写入的值），适用于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返回值不影响固件状态的场景。</a:t>
            </a:r>
          </a:p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Bitextract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Model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模型按序消耗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Bits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bitmask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中的置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位，返回替换后的值。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Model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适用于类似例子二，可以预计算出有限离散（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constants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返回值集，每个返回值对应一条执行路径的场景。依据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log2(constants)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bits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来选择返回哪个值。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 Model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引擎认为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访问的每个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都是有意义的。有时这是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引擎的一种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fallback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机制：当没有受到约束的符号变量超过分析范围或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没有在预置的资源限制内完成计算。因此，为了确保模型不会舍弃路径，允许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访问的所有比特。</a:t>
            </a: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04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87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8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55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1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一旦终止条件满足，</a:t>
            </a:r>
            <a:r>
              <a:rPr lang="en-US" altLang="zh-CN" dirty="0"/>
              <a:t>DSE Engine</a:t>
            </a:r>
            <a:r>
              <a:rPr lang="zh-CN" altLang="en-US" dirty="0"/>
              <a:t>便会停止运行并检查每个符号状态对应的路径约束和仍然</a:t>
            </a:r>
            <a:r>
              <a:rPr lang="en-US" altLang="zh-CN" dirty="0"/>
              <a:t>Alive</a:t>
            </a:r>
            <a:r>
              <a:rPr lang="zh-CN" altLang="en-US" dirty="0"/>
              <a:t>的符号表达式，并按照下面的依据来构建模型：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Constant Model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	对于获得的每个符号状态，所有跟踪的符号变量都不再</a:t>
            </a:r>
            <a:r>
              <a:rPr lang="en-US" altLang="zh-CN" dirty="0"/>
              <a:t>Alive</a:t>
            </a:r>
            <a:r>
              <a:rPr lang="zh-CN" altLang="en-US" dirty="0"/>
              <a:t>，并且构成符号状态的约束条件。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Passthrough Model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	对于获得的每个符号状态，所有跟踪的符号变量都不再</a:t>
            </a:r>
            <a:r>
              <a:rPr lang="en-US" altLang="zh-CN" dirty="0"/>
              <a:t>Alive</a:t>
            </a:r>
            <a:r>
              <a:rPr lang="zh-CN" altLang="en-US" dirty="0"/>
              <a:t>，并且不构成符号状态的约束条件。</a:t>
            </a:r>
          </a:p>
          <a:p>
            <a:r>
              <a:rPr lang="zh-CN" altLang="en-US" dirty="0"/>
              <a:t>	</a:t>
            </a:r>
            <a:r>
              <a:rPr lang="en-US" altLang="zh-CN" dirty="0" err="1"/>
              <a:t>Bitextract</a:t>
            </a:r>
            <a:r>
              <a:rPr lang="en-US" altLang="zh-CN" dirty="0"/>
              <a:t> Model: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对于获得的每个符号状态，对每个跟踪符号变量应用</a:t>
            </a:r>
            <a:r>
              <a:rPr lang="en-US" altLang="zh-CN" dirty="0"/>
              <a:t>bit mask</a:t>
            </a:r>
            <a:r>
              <a:rPr lang="zh-CN" altLang="en-US" dirty="0"/>
              <a:t>后，路径约束和符号表达式保持不变。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Set Model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	对于获得的每个符号状态，所有跟踪的符号变量都不再</a:t>
            </a:r>
            <a:r>
              <a:rPr lang="en-US" altLang="zh-CN" dirty="0"/>
              <a:t>Alive</a:t>
            </a:r>
            <a:r>
              <a:rPr lang="zh-CN" altLang="en-US" dirty="0"/>
              <a:t>，并且构成符号状态的约束条件。不同符号状态的约束条件，将符号变量的输入空间划分成几个部分。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Identity Model:</a:t>
            </a:r>
          </a:p>
          <a:p>
            <a:r>
              <a:rPr lang="en-US" altLang="zh-CN" dirty="0"/>
              <a:t>	DSE</a:t>
            </a:r>
            <a:r>
              <a:rPr lang="zh-CN" altLang="en-US" dirty="0"/>
              <a:t>终止时上述模型都不适用或者在</a:t>
            </a:r>
            <a:r>
              <a:rPr lang="en-US" altLang="zh-CN" dirty="0"/>
              <a:t>DSE</a:t>
            </a:r>
            <a:r>
              <a:rPr lang="zh-CN" altLang="en-US" dirty="0"/>
              <a:t>计算资源耗尽前没有找到模型。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38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55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8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15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83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93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7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作者在这里还特意强调了</a:t>
            </a:r>
            <a:r>
              <a:rPr lang="en-US" altLang="zh-CN" dirty="0" err="1"/>
              <a:t>Fuzzware</a:t>
            </a:r>
            <a:r>
              <a:rPr lang="zh-CN" altLang="en-US" dirty="0"/>
              <a:t>的针对不同固件镜像的可扩展性和鲁棒性。体现在测试新固件镜像时，基本只需要沿用原有的默认配置即可，</a:t>
            </a:r>
            <a:r>
              <a:rPr lang="en-US" altLang="zh-CN" dirty="0" err="1"/>
              <a:t>Fuzzware</a:t>
            </a:r>
            <a:r>
              <a:rPr lang="zh-CN" altLang="en-US" dirty="0"/>
              <a:t>只有当出现了复杂中断和</a:t>
            </a:r>
            <a:r>
              <a:rPr lang="en-US" altLang="zh-CN" dirty="0"/>
              <a:t>DMA</a:t>
            </a:r>
            <a:r>
              <a:rPr lang="zh-CN" altLang="en-US" dirty="0"/>
              <a:t>的情况下，需要额外人工配置才能继续进行测试。但是</a:t>
            </a:r>
            <a:r>
              <a:rPr lang="en-US" altLang="zh-CN" dirty="0" err="1"/>
              <a:t>uEmu</a:t>
            </a:r>
            <a:r>
              <a:rPr lang="zh-CN" altLang="en-US" dirty="0"/>
              <a:t>配置相当复杂。</a:t>
            </a:r>
            <a:r>
              <a:rPr lang="en-US" altLang="zh-CN" dirty="0"/>
              <a:t>P2IM</a:t>
            </a:r>
            <a:r>
              <a:rPr lang="zh-CN" altLang="en-US" dirty="0"/>
              <a:t>更是如此。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25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上图展示了三个工具都支持的</a:t>
            </a:r>
            <a:r>
              <a:rPr lang="en-US" altLang="zh-CN" dirty="0"/>
              <a:t>10</a:t>
            </a:r>
            <a:r>
              <a:rPr lang="zh-CN" altLang="en-US" dirty="0"/>
              <a:t>个固件镜像的模糊测试结果。</a:t>
            </a:r>
            <a:endParaRPr lang="en-US" altLang="zh-CN" dirty="0"/>
          </a:p>
          <a:p>
            <a:r>
              <a:rPr lang="en-US" altLang="zh-CN" dirty="0" err="1"/>
              <a:t>Fuzzware</a:t>
            </a:r>
            <a:r>
              <a:rPr lang="zh-CN" altLang="en-US" dirty="0"/>
              <a:t>的基本块覆盖数平均比</a:t>
            </a:r>
            <a:r>
              <a:rPr lang="en-US" altLang="zh-CN" dirty="0"/>
              <a:t>P2IM</a:t>
            </a:r>
            <a:r>
              <a:rPr lang="zh-CN" altLang="en-US" dirty="0"/>
              <a:t>高出了</a:t>
            </a:r>
            <a:r>
              <a:rPr lang="en-US" altLang="zh-CN" dirty="0"/>
              <a:t>44%</a:t>
            </a:r>
            <a:r>
              <a:rPr lang="zh-CN" altLang="en-US" dirty="0"/>
              <a:t>，比</a:t>
            </a:r>
            <a:r>
              <a:rPr lang="en-US" altLang="zh-CN" dirty="0" err="1"/>
              <a:t>uEmu</a:t>
            </a:r>
            <a:r>
              <a:rPr lang="zh-CN" altLang="en-US" dirty="0"/>
              <a:t>高出了</a:t>
            </a:r>
            <a:r>
              <a:rPr lang="en-US" altLang="zh-CN" dirty="0"/>
              <a:t>61%</a:t>
            </a:r>
            <a:r>
              <a:rPr lang="zh-CN" altLang="en-US" dirty="0"/>
              <a:t>（以</a:t>
            </a:r>
            <a:r>
              <a:rPr lang="en-US" altLang="zh-CN" dirty="0"/>
              <a:t>21</a:t>
            </a:r>
            <a:r>
              <a:rPr lang="zh-CN" altLang="en-US" dirty="0"/>
              <a:t>个固件的结果来对比的话</a:t>
            </a:r>
            <a:r>
              <a:rPr lang="en-US" altLang="zh-CN" dirty="0"/>
              <a:t>57%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并且有趣的是，在模糊测试中，</a:t>
            </a:r>
            <a:r>
              <a:rPr lang="en-US" altLang="zh-CN" dirty="0" err="1"/>
              <a:t>uEmu</a:t>
            </a:r>
            <a:r>
              <a:rPr lang="zh-CN" altLang="en-US" dirty="0"/>
              <a:t>的代码覆盖率比不上</a:t>
            </a:r>
            <a:r>
              <a:rPr lang="en-US" altLang="zh-CN" dirty="0"/>
              <a:t>P2IM</a:t>
            </a:r>
            <a:r>
              <a:rPr lang="zh-CN" altLang="en-US" dirty="0"/>
              <a:t>，作者认为这是因为</a:t>
            </a:r>
            <a:r>
              <a:rPr lang="en-US" altLang="zh-CN" dirty="0" err="1"/>
              <a:t>uEmu</a:t>
            </a:r>
            <a:r>
              <a:rPr lang="zh-CN" altLang="en-US" dirty="0"/>
              <a:t>的</a:t>
            </a:r>
            <a:r>
              <a:rPr lang="en-US" altLang="zh-CN" dirty="0"/>
              <a:t>invalidity-guided</a:t>
            </a:r>
            <a:r>
              <a:rPr lang="zh-CN" altLang="en-US" dirty="0"/>
              <a:t>方法，舍弃了对大量路径的探索。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37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波鸿鲁尔大学</a:t>
            </a:r>
            <a:endParaRPr lang="en-US" altLang="zh-CN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58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上层的程序不会影响底层内部运行逻辑。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35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Unchecked Initialization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固件本身实现的问题，没有对初始化函数的返回值进行检验，导致</a:t>
            </a:r>
            <a:r>
              <a:rPr lang="en-US" altLang="zh-CN" dirty="0"/>
              <a:t>Crash</a:t>
            </a:r>
          </a:p>
          <a:p>
            <a:r>
              <a:rPr lang="zh-CN" altLang="en-US" dirty="0"/>
              <a:t>一共出现了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Crash</a:t>
            </a:r>
            <a:r>
              <a:rPr lang="zh-CN" altLang="en-US" dirty="0"/>
              <a:t>误报，之所称之为误报，是因为这种</a:t>
            </a:r>
            <a:r>
              <a:rPr lang="en-US" altLang="zh-CN" dirty="0"/>
              <a:t>Crash</a:t>
            </a:r>
            <a:r>
              <a:rPr lang="zh-CN" altLang="en-US" dirty="0"/>
              <a:t>在真实硬件中不会出现。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Zephyr</a:t>
            </a:r>
            <a:r>
              <a:rPr lang="zh-CN" altLang="en-US" dirty="0"/>
              <a:t>中出现了两个误报：</a:t>
            </a:r>
            <a:endParaRPr lang="en-US" altLang="zh-CN" dirty="0"/>
          </a:p>
          <a:p>
            <a:r>
              <a:rPr lang="zh-CN" altLang="en-US" dirty="0"/>
              <a:t>第一个：</a:t>
            </a:r>
            <a:endParaRPr lang="en-US" altLang="zh-CN" dirty="0"/>
          </a:p>
          <a:p>
            <a:r>
              <a:rPr lang="zh-CN" altLang="en-US" dirty="0"/>
              <a:t>在真实硬件中，无线数据包的最大长度被隐式限制在</a:t>
            </a:r>
            <a:r>
              <a:rPr lang="en-US" altLang="zh-CN" dirty="0"/>
              <a:t>127</a:t>
            </a:r>
            <a:r>
              <a:rPr lang="zh-CN" altLang="en-US" dirty="0"/>
              <a:t>字节以内。但是在模糊测试过程中，数据包长度字段被置为大于</a:t>
            </a:r>
            <a:r>
              <a:rPr lang="en-US" altLang="zh-CN" dirty="0"/>
              <a:t>127</a:t>
            </a:r>
            <a:r>
              <a:rPr lang="zh-CN" altLang="en-US" dirty="0"/>
              <a:t>的值，导致后续处理逻辑中出现缓冲区溢出。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345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80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会不会存在一个</a:t>
            </a:r>
            <a:r>
              <a:rPr lang="en-US" altLang="zh-CN" dirty="0"/>
              <a:t>MMIO</a:t>
            </a:r>
            <a:r>
              <a:rPr lang="zh-CN" altLang="en-US" dirty="0"/>
              <a:t>返回值，</a:t>
            </a:r>
            <a:endParaRPr lang="en-US" altLang="zh-CN" dirty="0"/>
          </a:p>
          <a:p>
            <a:r>
              <a:rPr lang="zh-CN" altLang="en-US" dirty="0"/>
              <a:t>既属于</a:t>
            </a:r>
            <a:r>
              <a:rPr lang="en-US" altLang="zh-CN" dirty="0"/>
              <a:t>control-flow based MMIO use</a:t>
            </a:r>
            <a:r>
              <a:rPr lang="zh-CN" altLang="en-US" dirty="0"/>
              <a:t>，又属于</a:t>
            </a:r>
            <a:r>
              <a:rPr lang="en-US" altLang="zh-CN" dirty="0"/>
              <a:t>data-based MMIO use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这样</a:t>
            </a:r>
            <a:r>
              <a:rPr lang="en-US" altLang="zh-CN" dirty="0"/>
              <a:t>MMIO</a:t>
            </a:r>
            <a:r>
              <a:rPr lang="zh-CN" altLang="en-US" dirty="0"/>
              <a:t>返回值，应该进行充分的</a:t>
            </a:r>
            <a:r>
              <a:rPr lang="en-US" altLang="zh-CN" dirty="0"/>
              <a:t>Fuzz</a:t>
            </a:r>
          </a:p>
          <a:p>
            <a:r>
              <a:rPr lang="zh-CN" altLang="en-US" dirty="0"/>
              <a:t>会不会存在一个条件分支判断，依赖多个</a:t>
            </a:r>
            <a:r>
              <a:rPr lang="en-US" altLang="zh-CN" dirty="0"/>
              <a:t>MMIO</a:t>
            </a:r>
            <a:r>
              <a:rPr lang="zh-CN" altLang="en-US" dirty="0"/>
              <a:t>的返回值，这种情况</a:t>
            </a:r>
            <a:r>
              <a:rPr lang="en-US" altLang="zh-CN" dirty="0" err="1"/>
              <a:t>Fuzzware</a:t>
            </a:r>
            <a:r>
              <a:rPr lang="zh-CN" altLang="en-US" dirty="0"/>
              <a:t>最终应该会将其划分为</a:t>
            </a:r>
            <a:r>
              <a:rPr lang="en-US" altLang="zh-CN" dirty="0"/>
              <a:t>Identity Model</a:t>
            </a:r>
            <a:r>
              <a:rPr lang="zh-CN" altLang="en-US" dirty="0"/>
              <a:t>，但是其实这里有很大的优化空间。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019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8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波鸿鲁尔大学</a:t>
            </a:r>
            <a:endParaRPr lang="en-US" altLang="zh-CN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6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波鸿鲁尔大学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博士最后一年毕业生</a:t>
            </a:r>
            <a:endParaRPr lang="en-US" altLang="zh-CN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2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Linux Libertine"/>
              </a:rPr>
              <a:t>加州理工 圣路易斯奥比斯波 学士毕业</a:t>
            </a:r>
            <a:endParaRPr lang="en-US" altLang="zh-CN" b="0" i="0" dirty="0">
              <a:solidFill>
                <a:srgbClr val="000000"/>
              </a:solidFill>
              <a:effectLst/>
              <a:ea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ea typeface="Linux Libertine"/>
              </a:rPr>
              <a:t>加州大学 戴维斯分校 硕士毕业</a:t>
            </a:r>
            <a:endParaRPr lang="en-US" altLang="zh-CN" dirty="0">
              <a:solidFill>
                <a:srgbClr val="000000"/>
              </a:solidFill>
              <a:effectLst/>
              <a:ea typeface="Linux Libertine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ea typeface="Linux Libertine"/>
                <a:sym typeface="+mn-ea"/>
              </a:rPr>
              <a:t>加州大学 圣巴巴拉分校 博士毕业</a:t>
            </a:r>
            <a:endParaRPr lang="en-US" altLang="zh-CN" dirty="0">
              <a:solidFill>
                <a:srgbClr val="000000"/>
              </a:solidFill>
              <a:effectLst/>
              <a:ea typeface="Linux Libertine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b="0" i="0" dirty="0">
              <a:solidFill>
                <a:srgbClr val="000000"/>
              </a:solidFill>
              <a:effectLst/>
              <a:ea typeface="Linux Liberti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5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 PhD student under the supervision of Davide </a:t>
            </a:r>
            <a:r>
              <a:rPr lang="en-US" altLang="zh-CN" sz="1200" dirty="0" err="1">
                <a:solidFill>
                  <a:schemeClr val="bg1"/>
                </a:solidFill>
              </a:rPr>
              <a:t>Balzarotti</a:t>
            </a:r>
            <a:r>
              <a:rPr lang="en-US" altLang="zh-CN" sz="1200" dirty="0">
                <a:solidFill>
                  <a:schemeClr val="bg1"/>
                </a:solidFill>
              </a:rPr>
              <a:t>(</a:t>
            </a:r>
            <a:r>
              <a:rPr lang="zh-CN" altLang="en-US" sz="1200" dirty="0">
                <a:solidFill>
                  <a:schemeClr val="bg1"/>
                </a:solidFill>
              </a:rPr>
              <a:t>八作</a:t>
            </a:r>
            <a:r>
              <a:rPr lang="en-US" altLang="zh-CN" sz="12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法国工程师学校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Giovanni Vigna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爱弹电吉他 属于</a:t>
            </a:r>
            <a:r>
              <a:rPr lang="en-US" altLang="zh-CN" sz="1200" dirty="0">
                <a:solidFill>
                  <a:schemeClr val="bg1"/>
                </a:solidFill>
              </a:rPr>
              <a:t>CTF</a:t>
            </a:r>
            <a:r>
              <a:rPr lang="zh-CN" altLang="en-US" sz="1200" dirty="0">
                <a:solidFill>
                  <a:schemeClr val="bg1"/>
                </a:solidFill>
              </a:rPr>
              <a:t>战队</a:t>
            </a:r>
            <a:r>
              <a:rPr lang="en-US" altLang="zh-CN" sz="1200" dirty="0">
                <a:solidFill>
                  <a:schemeClr val="bg1"/>
                </a:solidFill>
              </a:rPr>
              <a:t>Tasteless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5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5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077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998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46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06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270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0760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617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998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4955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615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455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AA61-6AF3-4572-8A9F-6FBAD0B4F2E3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4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1" y="0"/>
            <a:ext cx="485395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22" y="3625725"/>
            <a:ext cx="3300777" cy="59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0"/>
          <a:stretch>
            <a:fillRect/>
          </a:stretch>
        </p:blipFill>
        <p:spPr>
          <a:xfrm>
            <a:off x="2171836" y="2163132"/>
            <a:ext cx="4440280" cy="2196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48" y="2350983"/>
            <a:ext cx="3244479" cy="1570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9537875" y="1839282"/>
            <a:ext cx="2108200" cy="647700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8893972" y="5559175"/>
            <a:ext cx="3052183" cy="1077218"/>
          </a:xfrm>
          <a:prstGeom prst="rect">
            <a:avLst/>
          </a:prstGeom>
          <a:solidFill>
            <a:srgbClr val="22242A"/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8632372" y="5569116"/>
            <a:ext cx="32306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汇报：芦笑瑜</a:t>
            </a:r>
            <a:endParaRPr lang="en-US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时间：</a:t>
            </a:r>
            <a:r>
              <a:rPr lang="en-US" altLang="zh-CN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22.08.06</a:t>
            </a:r>
            <a:endParaRPr lang="bg-BG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23A803-C917-41AF-AD90-DA143549104E}"/>
              </a:ext>
            </a:extLst>
          </p:cNvPr>
          <p:cNvSpPr/>
          <p:nvPr/>
        </p:nvSpPr>
        <p:spPr>
          <a:xfrm>
            <a:off x="2326019" y="2766928"/>
            <a:ext cx="8614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3600" dirty="0" err="1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Fuzzware</a:t>
            </a:r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 Using Precise MMIO Modeling for Effective Firmware Fuzzing</a:t>
            </a:r>
          </a:p>
          <a:p>
            <a:pPr algn="r" latinLnBrk="1"/>
            <a:r>
              <a:rPr lang="en-US" altLang="zh-CN" sz="24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 USENIX</a:t>
            </a:r>
          </a:p>
        </p:txBody>
      </p:sp>
    </p:spTree>
    <p:extLst>
      <p:ext uri="{BB962C8B-B14F-4D97-AF65-F5344CB8AC3E}">
        <p14:creationId xmlns:p14="http://schemas.microsoft.com/office/powerpoint/2010/main" val="33139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435994" y="115287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956443" y="1158576"/>
            <a:ext cx="2911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435994" y="1827649"/>
            <a:ext cx="5294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嵌入式系统由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、存储器、片上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片外外设（中断控制器、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控制器）和固件组成。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固件从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加载到内存后由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运行，运行过程中固件通过三种途径与外设进行交互：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、中断和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这种交互是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固件顺利运行和测试的必要条件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。为了成功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 and Test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固件，虚拟运行环境不仅要提供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和内存的支持，还需要实现对固件与外设交互的支持。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5692A3-9828-B043-50C6-C45EC0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83" y="497002"/>
            <a:ext cx="6073540" cy="6073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0525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470149" y="1188710"/>
            <a:ext cx="112517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本文聚焦于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交互接口。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建模方法可分为两种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（一）以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为代表，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完整精确地实现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寄存器（外设）的行为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。这种方法工程量大并且需要获得相应外设的详细技术文档。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。即用</a:t>
            </a:r>
            <a:r>
              <a:rPr lang="en-US" altLang="zh-CN" sz="2400" dirty="0" err="1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（广义）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来响应固件对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（外设）的访问。这种方法不依赖于对外设的任何先验知识，但是往往开销较大，难以实际应用。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作者把当前现有的三种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建模方法统称（规约）为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emulation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屏蔽底层的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访问操作，直接在更高的抽象层（库函数）进行建模（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 and manually handle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Pattern-based MMIO modeling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采用基于访问模式（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Pattern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）的启发式算法来识别寄存器类型，分别进行建模，从而减少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space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Guided Symbolic Execution-based modeling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将每个外设响应标记为符号变量，在分支处以覆盖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promising path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为目标进行约束求解，从而确定外设响应具体值的建模方法。</a:t>
            </a:r>
          </a:p>
        </p:txBody>
      </p:sp>
    </p:spTree>
    <p:extLst>
      <p:ext uri="{BB962C8B-B14F-4D97-AF65-F5344CB8AC3E}">
        <p14:creationId xmlns:p14="http://schemas.microsoft.com/office/powerpoint/2010/main" val="4405177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553415" y="111612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1088612" y="1129190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解决什么问题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088611" y="1711038"/>
            <a:ext cx="10705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设计并实现一种新的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建模方法，能够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更好地支持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Rehosted Firmware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的模糊测试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553415" y="2691677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1029096" y="2709778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796A2F-D68F-4722-BE81-CCE1A64F204A}"/>
              </a:ext>
            </a:extLst>
          </p:cNvPr>
          <p:cNvSpPr txBox="1"/>
          <p:nvPr/>
        </p:nvSpPr>
        <p:spPr>
          <a:xfrm>
            <a:off x="1045716" y="3207970"/>
            <a:ext cx="9333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三种现有的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方法存在三个弊端：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Per-firmware manual effort: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Path elimination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Incomplete overhead elimination</a:t>
            </a:r>
          </a:p>
        </p:txBody>
      </p:sp>
    </p:spTree>
    <p:extLst>
      <p:ext uri="{BB962C8B-B14F-4D97-AF65-F5344CB8AC3E}">
        <p14:creationId xmlns:p14="http://schemas.microsoft.com/office/powerpoint/2010/main" val="24430310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26669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244770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796A2F-D68F-4722-BE81-CCE1A64F204A}"/>
              </a:ext>
            </a:extLst>
          </p:cNvPr>
          <p:cNvSpPr txBox="1"/>
          <p:nvPr/>
        </p:nvSpPr>
        <p:spPr>
          <a:xfrm>
            <a:off x="724078" y="1742962"/>
            <a:ext cx="93338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三种现有的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方法存在三个弊端：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Per-firmware manual effort: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 and Test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一个新固件时，都需要一些人工工作。例如：构建并插入相关的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；矫正分类错误的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寄存器；确定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Alive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Kill point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来引导符号执行等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 elimination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Guided symbolic execution-based approaches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会依据指定的启发式算法来选择最“值得”探索的路径，导致大量路径无法被测试覆盖。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emulation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屏蔽了底层实现细节。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Pattern-based 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可能会错误地分类和建模部分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寄存器，从而导致测试不充分。</a:t>
            </a:r>
          </a:p>
        </p:txBody>
      </p:sp>
    </p:spTree>
    <p:extLst>
      <p:ext uri="{BB962C8B-B14F-4D97-AF65-F5344CB8AC3E}">
        <p14:creationId xmlns:p14="http://schemas.microsoft.com/office/powerpoint/2010/main" val="12062696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26669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244770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796A2F-D68F-4722-BE81-CCE1A64F204A}"/>
              </a:ext>
            </a:extLst>
          </p:cNvPr>
          <p:cNvSpPr txBox="1"/>
          <p:nvPr/>
        </p:nvSpPr>
        <p:spPr>
          <a:xfrm>
            <a:off x="724078" y="1742962"/>
            <a:ext cx="9333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三种现有的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方法存在三个弊端：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Incomplete overhead elimination: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Overhead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可以分为两种：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input overhead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访问的响应每个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都不需要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去测试（不消耗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Input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 input overhead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访问的响应（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bits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）只需要消耗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bits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Input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&gt; 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8506680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26669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244770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Overhaed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48F1F3-BE6B-6EDB-EEFC-897DE2BC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96" y="1737213"/>
            <a:ext cx="7564582" cy="49307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EBEDBC-20F4-C0B8-322F-9CB80013BCC0}"/>
              </a:ext>
            </a:extLst>
          </p:cNvPr>
          <p:cNvSpPr txBox="1"/>
          <p:nvPr/>
        </p:nvSpPr>
        <p:spPr>
          <a:xfrm>
            <a:off x="265238" y="2059975"/>
            <a:ext cx="39742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右图函数实现从串口外设获取一个字符的功能。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共有三个标识出来的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访问操作。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其中①和②会引入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Input Overhead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③会引入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 Input Overhead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2220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26669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244770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Overhaed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EBEDBC-20F4-C0B8-322F-9CB80013BCC0}"/>
              </a:ext>
            </a:extLst>
          </p:cNvPr>
          <p:cNvSpPr txBox="1"/>
          <p:nvPr/>
        </p:nvSpPr>
        <p:spPr>
          <a:xfrm>
            <a:off x="265238" y="2059975"/>
            <a:ext cx="39742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右侧函数的处理逻辑决定了，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-&gt;op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-&gt;status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分别只有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种有意义取值，但是对于按照原始的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space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则是两个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32bit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的变量。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91C05C-61B7-AA20-0F2F-452D4C8E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491" y="1936718"/>
            <a:ext cx="7930550" cy="47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444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26669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244770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796A2F-D68F-4722-BE81-CCE1A64F204A}"/>
              </a:ext>
            </a:extLst>
          </p:cNvPr>
          <p:cNvSpPr txBox="1"/>
          <p:nvPr/>
        </p:nvSpPr>
        <p:spPr>
          <a:xfrm>
            <a:off x="724078" y="1742962"/>
            <a:ext cx="93338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三种现有的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Approximation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方法存在三个弊端：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Incomplete overhead elimination: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Pattern-based approaches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，尽管能够有效地消除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input overhead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，但是该方法没有考虑固件的具体实现逻辑，所以无法判断输入的哪些部分确实被固件处理，因此无法消除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 input overheads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例如，上述样例一中，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Pattern-based approach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无法判断出③中数据寄存器的只有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个字节是有效的，尽管这种方法不会影响固件的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，但是在模糊测试时会引入了不必要的开销。</a:t>
            </a:r>
          </a:p>
        </p:txBody>
      </p:sp>
    </p:spTree>
    <p:extLst>
      <p:ext uri="{BB962C8B-B14F-4D97-AF65-F5344CB8AC3E}">
        <p14:creationId xmlns:p14="http://schemas.microsoft.com/office/powerpoint/2010/main" val="4707370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9"/>
            <a:ext cx="47244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1" y="1058759"/>
            <a:ext cx="360000" cy="360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156471" y="1028957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091347" y="963567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156471" y="1004715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395B77-92AD-4595-98C4-FC0CC3B31D4F}"/>
              </a:ext>
            </a:extLst>
          </p:cNvPr>
          <p:cNvSpPr txBox="1"/>
          <p:nvPr/>
        </p:nvSpPr>
        <p:spPr>
          <a:xfrm>
            <a:off x="-864494" y="2840693"/>
            <a:ext cx="536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zh-CN">
                <a:solidFill>
                  <a:srgbClr val="02E695"/>
                </a:solidFill>
                <a:latin typeface="Nexa Light" panose="02000000000000000000" pitchFamily="50" charset="0"/>
              </a:rPr>
              <a:t>CONTENTS</a:t>
            </a:r>
            <a:endParaRPr lang="zh-CN" altLang="en-US">
              <a:solidFill>
                <a:srgbClr val="02E695"/>
              </a:solidFill>
              <a:latin typeface="Nexa Light" panose="02000000000000000000" pitchFamily="50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7C8801E-11E3-4ED5-BCFE-A44D87298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70" y="1946285"/>
            <a:ext cx="360000" cy="360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546B8C4-6201-40FB-A936-8DDC8CC44580}"/>
              </a:ext>
            </a:extLst>
          </p:cNvPr>
          <p:cNvSpPr/>
          <p:nvPr/>
        </p:nvSpPr>
        <p:spPr>
          <a:xfrm>
            <a:off x="4714838" y="190469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4CB61-34A5-4C0A-A6AE-A186B7C75619}"/>
              </a:ext>
            </a:extLst>
          </p:cNvPr>
          <p:cNvSpPr/>
          <p:nvPr/>
        </p:nvSpPr>
        <p:spPr>
          <a:xfrm>
            <a:off x="4659276" y="185109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B28C40-FE55-4D54-BA8A-261B28121BA7}"/>
              </a:ext>
            </a:extLst>
          </p:cNvPr>
          <p:cNvSpPr/>
          <p:nvPr/>
        </p:nvSpPr>
        <p:spPr>
          <a:xfrm>
            <a:off x="4724400" y="189224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3BCF45B-3577-4631-9295-09A03DF10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2" y="2842488"/>
            <a:ext cx="360000" cy="360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7839166D-9F33-4A34-B1FE-3176C15CC6D1}"/>
              </a:ext>
            </a:extLst>
          </p:cNvPr>
          <p:cNvSpPr/>
          <p:nvPr/>
        </p:nvSpPr>
        <p:spPr>
          <a:xfrm>
            <a:off x="5017090" y="2800895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56BF2B-FA42-4208-BE32-3577BAEE76CE}"/>
              </a:ext>
            </a:extLst>
          </p:cNvPr>
          <p:cNvSpPr/>
          <p:nvPr/>
        </p:nvSpPr>
        <p:spPr>
          <a:xfrm>
            <a:off x="4961528" y="2747296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CDD5F78-34F4-4DA8-B07B-F9C1ADE9EB34}"/>
              </a:ext>
            </a:extLst>
          </p:cNvPr>
          <p:cNvSpPr/>
          <p:nvPr/>
        </p:nvSpPr>
        <p:spPr>
          <a:xfrm>
            <a:off x="5026652" y="2788444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D893441-4D41-4246-ABB2-C248A0FA4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29" y="3836849"/>
            <a:ext cx="360000" cy="360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A7CBDF42-D119-478E-A2A1-925A5A363EBC}"/>
              </a:ext>
            </a:extLst>
          </p:cNvPr>
          <p:cNvSpPr/>
          <p:nvPr/>
        </p:nvSpPr>
        <p:spPr>
          <a:xfrm>
            <a:off x="5078797" y="3795256"/>
            <a:ext cx="2879870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2526238-D238-4C2D-B485-516A249C6C46}"/>
              </a:ext>
            </a:extLst>
          </p:cNvPr>
          <p:cNvSpPr/>
          <p:nvPr/>
        </p:nvSpPr>
        <p:spPr>
          <a:xfrm>
            <a:off x="5023235" y="3741657"/>
            <a:ext cx="2750958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521FE4A-0060-44BC-A0EB-67CEE1404C8C}"/>
              </a:ext>
            </a:extLst>
          </p:cNvPr>
          <p:cNvSpPr/>
          <p:nvPr/>
        </p:nvSpPr>
        <p:spPr>
          <a:xfrm>
            <a:off x="5077720" y="3771720"/>
            <a:ext cx="2696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FB4B0AF-910E-41D1-BB3E-50B8498B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4" y="4743476"/>
            <a:ext cx="360000" cy="360000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D4D16D6-DACC-40B6-B36A-9B03A0A09532}"/>
              </a:ext>
            </a:extLst>
          </p:cNvPr>
          <p:cNvSpPr/>
          <p:nvPr/>
        </p:nvSpPr>
        <p:spPr>
          <a:xfrm>
            <a:off x="4959342" y="4701883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375EEA0-81AA-475C-A1C6-7C88A6ADC614}"/>
              </a:ext>
            </a:extLst>
          </p:cNvPr>
          <p:cNvSpPr/>
          <p:nvPr/>
        </p:nvSpPr>
        <p:spPr>
          <a:xfrm>
            <a:off x="4903780" y="4648284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2CD43E6-1ACC-40B7-A22C-E17409258D05}"/>
              </a:ext>
            </a:extLst>
          </p:cNvPr>
          <p:cNvSpPr/>
          <p:nvPr/>
        </p:nvSpPr>
        <p:spPr>
          <a:xfrm>
            <a:off x="4968904" y="4689432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8C18786-2879-4BB3-971F-EB0B1292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94" y="5586045"/>
            <a:ext cx="360000" cy="360000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53125A5-30AE-4D55-9C40-EDF65B01992C}"/>
              </a:ext>
            </a:extLst>
          </p:cNvPr>
          <p:cNvSpPr/>
          <p:nvPr/>
        </p:nvSpPr>
        <p:spPr>
          <a:xfrm>
            <a:off x="4548662" y="554445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651F765-9EF9-48E1-B194-2A35ECF78304}"/>
              </a:ext>
            </a:extLst>
          </p:cNvPr>
          <p:cNvSpPr/>
          <p:nvPr/>
        </p:nvSpPr>
        <p:spPr>
          <a:xfrm>
            <a:off x="4493100" y="549085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84281D6-E9EA-44DB-AF96-229F84DDCE62}"/>
              </a:ext>
            </a:extLst>
          </p:cNvPr>
          <p:cNvSpPr/>
          <p:nvPr/>
        </p:nvSpPr>
        <p:spPr>
          <a:xfrm>
            <a:off x="4558224" y="553200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45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1879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31863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前置要求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7FC77D-2CCE-43CE-1254-D76CDB27EECF}"/>
              </a:ext>
            </a:extLst>
          </p:cNvPr>
          <p:cNvSpPr txBox="1"/>
          <p:nvPr/>
        </p:nvSpPr>
        <p:spPr>
          <a:xfrm>
            <a:off x="767171" y="1860019"/>
            <a:ext cx="6743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能够获得二进制固件镜像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能够获悉基本内存分布信息（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A7E99A-7188-7869-745B-43243A5C7271}"/>
              </a:ext>
            </a:extLst>
          </p:cNvPr>
          <p:cNvGrpSpPr/>
          <p:nvPr/>
        </p:nvGrpSpPr>
        <p:grpSpPr>
          <a:xfrm>
            <a:off x="231777" y="2998155"/>
            <a:ext cx="442220" cy="442220"/>
            <a:chOff x="682349" y="1739909"/>
            <a:chExt cx="551019" cy="55101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FD084EB-E284-0B79-B45B-BCC9F0AF5EE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2A8CE65-559F-DC43-A9FD-94BCEE9DDF22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01066AD-2D6A-1327-E62E-7EFE6319FF49}"/>
              </a:ext>
            </a:extLst>
          </p:cNvPr>
          <p:cNvSpPr txBox="1"/>
          <p:nvPr/>
        </p:nvSpPr>
        <p:spPr>
          <a:xfrm>
            <a:off x="766974" y="301121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威胁模型：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09D8CE-67CC-672E-395B-5BF9EB96CE11}"/>
              </a:ext>
            </a:extLst>
          </p:cNvPr>
          <p:cNvSpPr txBox="1"/>
          <p:nvPr/>
        </p:nvSpPr>
        <p:spPr>
          <a:xfrm>
            <a:off x="766974" y="3697264"/>
            <a:ext cx="8759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攻击者能够控制通过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提供给固件的输入。</a:t>
            </a:r>
          </a:p>
        </p:txBody>
      </p:sp>
    </p:spTree>
    <p:extLst>
      <p:ext uri="{BB962C8B-B14F-4D97-AF65-F5344CB8AC3E}">
        <p14:creationId xmlns:p14="http://schemas.microsoft.com/office/powerpoint/2010/main" val="20198731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1879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31863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1BF580-45CA-8203-7300-F83EAC03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7" y="1746983"/>
            <a:ext cx="10515525" cy="49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040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28531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41595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基于局部动态符号执行的模型构建方法：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BA6BF1-C4BC-6F2F-062D-57D1E1324A30}"/>
              </a:ext>
            </a:extLst>
          </p:cNvPr>
          <p:cNvSpPr txBox="1"/>
          <p:nvPr/>
        </p:nvSpPr>
        <p:spPr>
          <a:xfrm>
            <a:off x="176215" y="1632558"/>
            <a:ext cx="117217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触发时机：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遇到新的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访问（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pc,MMIO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</a:t>
            </a:r>
          </a:p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环境准备：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创建新的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Emulator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实例，重放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input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，并将新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访问出现时的执行快照发送给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引擎。</a:t>
            </a:r>
          </a:p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执行范围的确定：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符号变量</a:t>
            </a:r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Alive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至少有一个符号表达式或寄存器包含该符号变量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符号执行会持续进行，直到下列条件之一满足：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）所有跟踪的符号变量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dead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）当前函数返回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）一个跟踪的符号变量离开了分析范围：被写到全局内存或调用栈中上层函数的栈中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）预定义的计算资源被耗尽</a:t>
            </a:r>
          </a:p>
        </p:txBody>
      </p:sp>
    </p:spTree>
    <p:extLst>
      <p:ext uri="{BB962C8B-B14F-4D97-AF65-F5344CB8AC3E}">
        <p14:creationId xmlns:p14="http://schemas.microsoft.com/office/powerpoint/2010/main" val="393258827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28531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41595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基于局部动态符号执行的模型构建方法：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BA6BF1-C4BC-6F2F-062D-57D1E1324A30}"/>
              </a:ext>
            </a:extLst>
          </p:cNvPr>
          <p:cNvSpPr txBox="1"/>
          <p:nvPr/>
        </p:nvSpPr>
        <p:spPr>
          <a:xfrm>
            <a:off x="176215" y="1632558"/>
            <a:ext cx="11721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执行范围的确定：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上述终止条件，能够很好地将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限制在足够小且可处理的范围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，从而获悉固件依据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返回值所能够采取的所有可能行为。设置上述限制条件的依据在于，</a:t>
            </a:r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寄存器的</a:t>
            </a:r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short-lived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，这个特性使得固件需要快速弃用旧的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寄存器值并频繁地重新访问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寄存器。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当终止条件满足，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引擎停止后，会分析当前所有的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符号状态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，并据此构建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模型。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每个符号状态对应一条执行路径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，包含路径约束条件集和一些符号表达式（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Alive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）。符号状态后续会作为确定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模型类型和参数的依据。</a:t>
            </a:r>
          </a:p>
        </p:txBody>
      </p:sp>
    </p:spTree>
    <p:extLst>
      <p:ext uri="{BB962C8B-B14F-4D97-AF65-F5344CB8AC3E}">
        <p14:creationId xmlns:p14="http://schemas.microsoft.com/office/powerpoint/2010/main" val="26156040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28531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41595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基于局部动态符号执行的模型构建方法：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BA6BF1-C4BC-6F2F-062D-57D1E1324A30}"/>
              </a:ext>
            </a:extLst>
          </p:cNvPr>
          <p:cNvSpPr txBox="1"/>
          <p:nvPr/>
        </p:nvSpPr>
        <p:spPr>
          <a:xfrm>
            <a:off x="176215" y="1632558"/>
            <a:ext cx="117217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模型定义：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5585B3-04B1-3BB2-7940-A2F2085C6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7" y="2655673"/>
            <a:ext cx="11584793" cy="37783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B164D-178B-B1C3-2E71-9F536737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3" y="2788102"/>
            <a:ext cx="12114280" cy="35135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1CC8BC-38E5-A807-C201-D76BA37DA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3" y="2655673"/>
            <a:ext cx="12131773" cy="29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3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28531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41595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基于局部动态符号执行的模型构建方法：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BA6BF1-C4BC-6F2F-062D-57D1E1324A30}"/>
              </a:ext>
            </a:extLst>
          </p:cNvPr>
          <p:cNvSpPr txBox="1"/>
          <p:nvPr/>
        </p:nvSpPr>
        <p:spPr>
          <a:xfrm>
            <a:off x="176215" y="1632558"/>
            <a:ext cx="117217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模型两大特性：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）模型提供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可重现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。之所以需要有可重现性，是因为新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模型构建的环境本身就是在另一个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Emulator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实例中通过重放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Input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获得的，只有当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可重现，才能确保构建新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模型时的执行环境与原来实例的一致，这样构建的模型才是有效的。为了确保可重现性，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模型内部逻辑和参数是确定的。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（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保留固件所有的执行路径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。尽管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会尽可能减少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Overhead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，但是并不会以舍弃部分执行路径为代价。为了实现该特性，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模型的构建仅仅基于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结束时的符号状态（路径约束条件），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时，约束条件下仍不确定的比特用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chunk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来填充。</a:t>
            </a:r>
          </a:p>
        </p:txBody>
      </p:sp>
    </p:spTree>
    <p:extLst>
      <p:ext uri="{BB962C8B-B14F-4D97-AF65-F5344CB8AC3E}">
        <p14:creationId xmlns:p14="http://schemas.microsoft.com/office/powerpoint/2010/main" val="348853672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28531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41595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基于局部动态符号执行的模型构建方法：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BA6BF1-C4BC-6F2F-062D-57D1E1324A30}"/>
              </a:ext>
            </a:extLst>
          </p:cNvPr>
          <p:cNvSpPr txBox="1"/>
          <p:nvPr/>
        </p:nvSpPr>
        <p:spPr>
          <a:xfrm>
            <a:off x="176215" y="1632558"/>
            <a:ext cx="1172171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错误处理函数和挂起：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正因为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模型不会舍弃任何一条路径，所以必然会导致测试时会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覆盖到错误处理函数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。作者认为错误处理函数也可能包含漏洞，所以不应该舍弃。              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而错误处理函数的运行往往会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导致挂起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会通过覆盖率的降低自动识别出异常，并通过变异引擎来规避这种情况以获得更高的代码覆盖率。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覆盖率导向的模糊测试机制更加强健和自动化，不需要分析人员或启发式算法来额外确定所谓的“有趣的”路径。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关于中断和</a:t>
            </a:r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每隔固定基本块，循环触发当前使能的中断类型。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对于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interrupt-based timer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提供了精确控制中断时间和中断号的测试接口，可以依据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input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来进行触发，从而测试固件对时间敏感事件的处理。</a:t>
            </a:r>
          </a:p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没有实现对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的支持。</a:t>
            </a:r>
          </a:p>
          <a:p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4386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0002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13093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 Emulator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65238" y="1785146"/>
            <a:ext cx="12191999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 Cortex-M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 Emulator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，并扩展实现了中断控制器和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tick timer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12024445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0002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13093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Engine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65238" y="1785146"/>
            <a:ext cx="121919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Engine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，初始种子为三个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字节的文件：全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concatenated 32-bit values with a shifting 1-bit each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作者在实践中发现，用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粒度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的方式来消耗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byte-oriented </a:t>
            </a:r>
            <a:r>
              <a:rPr lang="en-US" altLang="zh-CN" sz="2400" dirty="0" err="1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提供的输入，与其变异算法冲突，所以采用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按块（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）的方式来消耗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input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（例如，对于包含四个离散值的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model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，理论上只需要消耗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bit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，但是实际运行时，还是会消耗一整个字节，尽管其中只有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被用来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19313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379473" y="307818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0002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13093"/>
            <a:ext cx="65814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 Access Modeling(DSE Engine)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65238" y="1785146"/>
            <a:ext cx="1219199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DSE Engine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开发（因为跟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并且提供了良好的扩展机制）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通过引用计数来跟踪符号变量是否依然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Alive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。每次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向寄存器或内存写入包含跟踪符号变量的符号表达式时，便会将该符号变量的引用计数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，每当上述符号表达式被覆盖，相应的引用计数也会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DSE Engine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构建模型的时间不超过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5min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，符号执行的基本块上限为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150537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313277" y="1087373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848474" y="1100437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848474" y="1689786"/>
            <a:ext cx="1129384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基于符号执行的模型构建方法的计算开销有多大？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2BE9A8-5649-48D1-9164-D7525E1D3519}"/>
              </a:ext>
            </a:extLst>
          </p:cNvPr>
          <p:cNvGrpSpPr/>
          <p:nvPr/>
        </p:nvGrpSpPr>
        <p:grpSpPr>
          <a:xfrm>
            <a:off x="313277" y="2312352"/>
            <a:ext cx="442220" cy="442220"/>
            <a:chOff x="682349" y="1739909"/>
            <a:chExt cx="551019" cy="55101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543C8D7-2768-4DF7-A68D-CDB29A4D596E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ABCAD8-47D2-45AB-B6C0-AD395A7B160D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A85967A-417E-4842-AEEE-E76A365596AC}"/>
              </a:ext>
            </a:extLst>
          </p:cNvPr>
          <p:cNvSpPr txBox="1"/>
          <p:nvPr/>
        </p:nvSpPr>
        <p:spPr>
          <a:xfrm>
            <a:off x="848474" y="232541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A8FCBA-00A3-4F05-8490-16DD668CCA82}"/>
              </a:ext>
            </a:extLst>
          </p:cNvPr>
          <p:cNvSpPr txBox="1"/>
          <p:nvPr/>
        </p:nvSpPr>
        <p:spPr>
          <a:xfrm>
            <a:off x="848474" y="2908035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的保守策略会导致错过多少模型优化机会？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B0977-8708-4E3F-B2A7-FA3FE0DF1463}"/>
              </a:ext>
            </a:extLst>
          </p:cNvPr>
          <p:cNvGrpSpPr/>
          <p:nvPr/>
        </p:nvGrpSpPr>
        <p:grpSpPr>
          <a:xfrm>
            <a:off x="313277" y="3487705"/>
            <a:ext cx="442220" cy="442220"/>
            <a:chOff x="682349" y="1739909"/>
            <a:chExt cx="551019" cy="55101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E79D17-D4C2-4226-9DD9-57081F8581BB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5B3588-3312-4922-88D4-AFC714812730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94DFD65-C438-4ABE-881F-A5867B3384F4}"/>
              </a:ext>
            </a:extLst>
          </p:cNvPr>
          <p:cNvSpPr txBox="1"/>
          <p:nvPr/>
        </p:nvSpPr>
        <p:spPr>
          <a:xfrm>
            <a:off x="848474" y="350076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RQ3: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66E2DC-8E1F-4241-9C6E-7EA2C08DDF34}"/>
              </a:ext>
            </a:extLst>
          </p:cNvPr>
          <p:cNvSpPr txBox="1"/>
          <p:nvPr/>
        </p:nvSpPr>
        <p:spPr>
          <a:xfrm>
            <a:off x="848277" y="3952518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的扩展性如何？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AA1D65D-47AD-74E2-7A8E-EFD8F9A6144D}"/>
              </a:ext>
            </a:extLst>
          </p:cNvPr>
          <p:cNvGrpSpPr/>
          <p:nvPr/>
        </p:nvGrpSpPr>
        <p:grpSpPr>
          <a:xfrm>
            <a:off x="313080" y="4547278"/>
            <a:ext cx="442220" cy="442220"/>
            <a:chOff x="682349" y="1739909"/>
            <a:chExt cx="551019" cy="551019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C7F0C6F-BBF2-EE4A-917D-91F4785C43F2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489E30-0331-C457-0578-5796B142F468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4DBC5B5-30C9-7334-C06B-A22027207684}"/>
              </a:ext>
            </a:extLst>
          </p:cNvPr>
          <p:cNvSpPr txBox="1"/>
          <p:nvPr/>
        </p:nvSpPr>
        <p:spPr>
          <a:xfrm>
            <a:off x="848277" y="4560342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RQ4: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CBFEBB-69DE-E4F6-EFE5-DE623D2D3C38}"/>
              </a:ext>
            </a:extLst>
          </p:cNvPr>
          <p:cNvSpPr txBox="1"/>
          <p:nvPr/>
        </p:nvSpPr>
        <p:spPr>
          <a:xfrm>
            <a:off x="848277" y="5071580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的固件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能力与之前的工作相比如何？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8B993AB-5CC1-2C4A-5D29-B33DE84757F9}"/>
              </a:ext>
            </a:extLst>
          </p:cNvPr>
          <p:cNvGrpSpPr/>
          <p:nvPr/>
        </p:nvGrpSpPr>
        <p:grpSpPr>
          <a:xfrm>
            <a:off x="313080" y="5763775"/>
            <a:ext cx="442220" cy="442220"/>
            <a:chOff x="682349" y="1739909"/>
            <a:chExt cx="551019" cy="551019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EED99AC-88F2-D00F-9EB7-A2A5BF35691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ED92229-BF83-987F-D1FB-C205879753D8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B31BB08-E975-3A89-4A60-4CEC67BEF884}"/>
              </a:ext>
            </a:extLst>
          </p:cNvPr>
          <p:cNvSpPr txBox="1"/>
          <p:nvPr/>
        </p:nvSpPr>
        <p:spPr>
          <a:xfrm>
            <a:off x="848277" y="577683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RQ5: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E624C2C-25CB-914A-254E-BF4CE5E38CB2}"/>
              </a:ext>
            </a:extLst>
          </p:cNvPr>
          <p:cNvSpPr txBox="1"/>
          <p:nvPr/>
        </p:nvSpPr>
        <p:spPr>
          <a:xfrm>
            <a:off x="848277" y="6288077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挖掘真实固件漏洞的能力？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6489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编写了一个应用层程序，并据此为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Mbed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支持的硬件平台，编译固件镜像。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之所以选择将同一个程序编译成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个不同板子的固件，而不是将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个不同程序编译成同一块板子的固件，是因为从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建模的角度来看，这种前者生成的固件差异更大。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为了进一步引入应用程序的多样性，作者后续还使用了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发布的包含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 Test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个固件镜像，来验证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的可扩展性。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88434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404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作者编写的应用层程序，通过不断调用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Mbed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来触发底层的驱动行为和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访问。之后，该应用程序向用户弹出输入密码的提示，密码通过串口输入，并且应用程序的密码接收校验函数存在漏洞。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对十个固件进行了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个小时的模糊测试，为了提供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，分别在开启和关闭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 Modeling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的情况下进行测试。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40-core Intel Xeon Gold 6230 CPU @ 2.10 GHz machine running Ubuntu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18.04.4 LTS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实例分配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个核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314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，作者统计了每次模型构建的起止时间。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的模糊测试过程中，平均每个固件需要构建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个模型，平均花费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6.34min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一个模型）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34928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，作者重新人工分析了所有的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 Model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（该模型没有削减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Overhead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个模型中共有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 Model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2.5%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）是因为计算资源耗尽才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Fall back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 Model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，即错过了对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Space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的优化。剩余的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个确实没有优化空间。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，除了上述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个固件镜像，作者还使用了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发布的包含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 Test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个固件镜像，来验证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的可扩展性。之前的工作的通过率为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83%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79975321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404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测试过的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个真实固件样本（其中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测试过的）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分别对每个测试样例进行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24-h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的模糊测试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不经过大量的人工预先配置工作无法测试额外的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个固件，所以实验过程中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只对之前的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个固件样本进行了模糊测试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virtualized dual core machines running on Intel Xeon Silver 4114 CPUs at 2.20 GHz on Ubuntu 18.04.4 LTS</a:t>
            </a:r>
          </a:p>
          <a:p>
            <a:pPr latinLnBrk="1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7222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358F4-F897-0ABF-F411-B07CCFD7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688"/>
            <a:ext cx="12192000" cy="45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371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除了代码覆盖率，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还发现三个之前没有发现的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Soldering Iron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中，发现一个并发性问题（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concurrency issue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中，发现一个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 pointer verification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GPSTracker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中，发现一个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command parsing crash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上述实验结果，有力地回答了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RQ5</a:t>
            </a:r>
          </a:p>
        </p:txBody>
      </p:sp>
    </p:spTree>
    <p:extLst>
      <p:ext uri="{BB962C8B-B14F-4D97-AF65-F5344CB8AC3E}">
        <p14:creationId xmlns:p14="http://schemas.microsoft.com/office/powerpoint/2010/main" val="25040094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61768" y="1098707"/>
            <a:ext cx="7268464" cy="1033346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Tobias </a:t>
            </a:r>
            <a:r>
              <a:rPr lang="en-US" altLang="zh-CN" sz="2400" dirty="0" err="1">
                <a:solidFill>
                  <a:schemeClr val="bg1"/>
                </a:solidFill>
              </a:rPr>
              <a:t>Scharnowski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" descr="Photo of Tobias Scharnowski">
            <a:extLst>
              <a:ext uri="{FF2B5EF4-FFF2-40B4-BE49-F238E27FC236}">
                <a16:creationId xmlns:a16="http://schemas.microsoft.com/office/drawing/2014/main" id="{1F8F5030-0BA4-2A01-FEC7-C0614C19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0" y="1173649"/>
            <a:ext cx="1996173" cy="199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1E7B20-5DFF-90AE-BAE8-4D88F5ED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70" y="2583649"/>
            <a:ext cx="9144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Exp3: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为了进一步验证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的扩展性和挖掘真实漏洞的能力，作者使用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对两款主流嵌入式系统固件框架：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Zephyr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Contiki-NG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的核心网络栈进行了模糊测试。这两个工程项目都被众多开发者和公司（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）维护着。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作者将模糊测试目标聚焦在网络栈的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 layer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上。固件镜像的构建，基于应用层示例代码（逻辑类似于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 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中作者编写的应用层程序）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作者发现了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0day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，并申报了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/>
              <a:t>radio layer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2304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Exp4: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742965"/>
            <a:ext cx="11555670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实验方法：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作者对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进行了人工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Cause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88943A-E844-7E21-7B12-6C75D9BA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0" y="3170570"/>
            <a:ext cx="10273559" cy="36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81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25365" y="5276868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0562" y="5316739"/>
            <a:ext cx="116451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有了自己的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并且工作达到一定完成度以后，考虑尝试与前沿作者进行交流和合作。这对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还有工作的完善应该很有帮助。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0FFB80-9255-10D0-98B5-5615905F32B0}"/>
              </a:ext>
            </a:extLst>
          </p:cNvPr>
          <p:cNvSpPr txBox="1"/>
          <p:nvPr/>
        </p:nvSpPr>
        <p:spPr>
          <a:xfrm>
            <a:off x="701046" y="1353474"/>
            <a:ext cx="116451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即使是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Rehosting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这个问题上，依然没有做到完全的自动化和可扩展，因为中断和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的交互接口，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并没有深入研究（可以深挖一下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对中断支持失效的样例）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C8429E9-BEA9-8CF7-4703-1A37C3AE0600}"/>
              </a:ext>
            </a:extLst>
          </p:cNvPr>
          <p:cNvGrpSpPr/>
          <p:nvPr/>
        </p:nvGrpSpPr>
        <p:grpSpPr>
          <a:xfrm>
            <a:off x="225365" y="1397404"/>
            <a:ext cx="442220" cy="442220"/>
            <a:chOff x="682349" y="1739909"/>
            <a:chExt cx="551019" cy="55101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5EAF5E1-9A15-C50F-6F84-F5697F42B33E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5B721F6-F6EB-5D3A-3CBC-6AEB88909053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5253605-FE83-CED2-41B4-4B6454012DE2}"/>
              </a:ext>
            </a:extLst>
          </p:cNvPr>
          <p:cNvSpPr txBox="1"/>
          <p:nvPr/>
        </p:nvSpPr>
        <p:spPr>
          <a:xfrm>
            <a:off x="667585" y="2727185"/>
            <a:ext cx="116451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为代表，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Rehosting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的关注点开始从 成功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Rehost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、自动化和扩展性 向 模糊测试的效果上转移（效率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覆盖率）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F0D1D2-FBAB-0A5E-AA7C-F9C850895648}"/>
              </a:ext>
            </a:extLst>
          </p:cNvPr>
          <p:cNvGrpSpPr/>
          <p:nvPr/>
        </p:nvGrpSpPr>
        <p:grpSpPr>
          <a:xfrm>
            <a:off x="191904" y="2771115"/>
            <a:ext cx="442220" cy="442220"/>
            <a:chOff x="682349" y="1739909"/>
            <a:chExt cx="551019" cy="55101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D9FB6D6-95D6-DCF6-5A5E-515466CE5778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02564FF-B37E-9E85-A1D3-73C78C05903D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1E1F6FC-2A44-72F8-1F53-B9B305B30E47}"/>
              </a:ext>
            </a:extLst>
          </p:cNvPr>
          <p:cNvGrpSpPr/>
          <p:nvPr/>
        </p:nvGrpSpPr>
        <p:grpSpPr>
          <a:xfrm>
            <a:off x="176215" y="3962557"/>
            <a:ext cx="442220" cy="442220"/>
            <a:chOff x="682349" y="1739909"/>
            <a:chExt cx="551019" cy="55101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997F3E3-BC77-4D96-06CC-3C66C51DAD5C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DDD2B92-0CF8-52B4-7440-4D761478DC21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15FE8E8-89BA-AE2F-37D5-C5DB435EF48B}"/>
              </a:ext>
            </a:extLst>
          </p:cNvPr>
          <p:cNvSpPr txBox="1"/>
          <p:nvPr/>
        </p:nvSpPr>
        <p:spPr>
          <a:xfrm>
            <a:off x="711413" y="3902498"/>
            <a:ext cx="11270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Fuzzware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的模型构建方法是否完备？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模型之间相互独立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Model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只选择了部分代表值，会不会潜在地导致无法发现一些漏洞</a:t>
            </a:r>
          </a:p>
        </p:txBody>
      </p:sp>
    </p:spTree>
    <p:extLst>
      <p:ext uri="{BB962C8B-B14F-4D97-AF65-F5344CB8AC3E}">
        <p14:creationId xmlns:p14="http://schemas.microsoft.com/office/powerpoint/2010/main" val="361912448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9" y="816998"/>
            <a:ext cx="5224000" cy="5224000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64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627542" y="2433199"/>
            <a:ext cx="4271604" cy="21967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274035" y="2792981"/>
            <a:ext cx="3784530" cy="923535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353412" y="2735610"/>
            <a:ext cx="3616571" cy="884185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316344" y="2792981"/>
            <a:ext cx="36536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感 谢 聆 听</a:t>
            </a:r>
            <a:endParaRPr lang="bg-BG" altLang="zh-CN" sz="440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27" y="361128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61768" y="1098707"/>
            <a:ext cx="7268464" cy="1033346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Nils Bars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CDF905-8EC8-6FD4-B64A-5412D5B6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5" y="1200087"/>
            <a:ext cx="1863931" cy="18639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068DA3-BD49-5A20-81D9-9ED8418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768" y="3429000"/>
            <a:ext cx="84391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3149272" y="1116252"/>
            <a:ext cx="7268464" cy="1513477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Moritz </a:t>
            </a:r>
            <a:r>
              <a:rPr lang="en-US" altLang="zh-CN" sz="2400" dirty="0" err="1">
                <a:solidFill>
                  <a:schemeClr val="bg1"/>
                </a:solidFill>
              </a:rPr>
              <a:t>Schloegel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研究兴趣：漏洞自动化挖掘和利用、代码混淆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E2518-839D-0ABD-98D0-49DAB1FC5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7" y="1162307"/>
            <a:ext cx="2598385" cy="259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4706C1-ED3C-A1DC-1F45-EC1457E73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72" y="2971402"/>
            <a:ext cx="8810951" cy="36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290765" y="1632018"/>
            <a:ext cx="9601406" cy="1516042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Eric Gustafson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California Santa Barbara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Internet of Things Security</a:t>
            </a:r>
            <a:r>
              <a:rPr lang="zh-CN" altLang="en-US" sz="2400" dirty="0">
                <a:solidFill>
                  <a:schemeClr val="bg1"/>
                </a:solidFill>
              </a:rPr>
              <a:t>，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CC6A07-5BBF-48D4-9521-327F63E6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9" y="1004936"/>
            <a:ext cx="2114550" cy="2200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152FB-C755-42D9-9000-A8CEAC6C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03" y="1004936"/>
            <a:ext cx="3718663" cy="2143124"/>
          </a:xfrm>
          <a:prstGeom prst="rect">
            <a:avLst/>
          </a:prstGeom>
        </p:spPr>
      </p:pic>
      <p:sp>
        <p:nvSpPr>
          <p:cNvPr id="13" name="TextBox 145">
            <a:extLst>
              <a:ext uri="{FF2B5EF4-FFF2-40B4-BE49-F238E27FC236}">
                <a16:creationId xmlns:a16="http://schemas.microsoft.com/office/drawing/2014/main" id="{763992BF-ACD0-48B9-B8EE-8F739723B911}"/>
              </a:ext>
            </a:extLst>
          </p:cNvPr>
          <p:cNvSpPr txBox="1"/>
          <p:nvPr/>
        </p:nvSpPr>
        <p:spPr>
          <a:xfrm>
            <a:off x="299829" y="3606104"/>
            <a:ext cx="11212234" cy="2882250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Toward the Analysis of Embedded Firmware through Automated Re-hosting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2019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Challenges in Firmware Re-Hosting, Emulation, and Analysis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Is Your Firmware Real or Re-Hosted? A case study in re-hosting VxWorks control system firmware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µRAI: Securing Embedded Systems with Return Address Integrity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</a:rPr>
              <a:t>HALucinator</a:t>
            </a:r>
            <a:r>
              <a:rPr lang="en-US" altLang="zh-CN" sz="2000" dirty="0">
                <a:solidFill>
                  <a:schemeClr val="bg1"/>
                </a:solidFill>
              </a:rPr>
              <a:t>: Firmware Re-hosting Through Abstraction Layer Emulation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bg1"/>
                </a:solidFill>
              </a:rPr>
              <a:t>Fuzzware</a:t>
            </a:r>
            <a:r>
              <a:rPr lang="en-US" altLang="zh-CN" sz="2000" dirty="0">
                <a:solidFill>
                  <a:schemeClr val="bg1"/>
                </a:solidFill>
              </a:rPr>
              <a:t>: Using Precise MMIO Modeling for Effective Firmware Fuzzing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388083" y="1137356"/>
            <a:ext cx="6979003" cy="1516042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Marius Muench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PhD in EURECOM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Advised by Davide </a:t>
            </a:r>
            <a:r>
              <a:rPr lang="en-US" altLang="zh-CN" sz="2400" dirty="0" err="1">
                <a:solidFill>
                  <a:schemeClr val="bg1"/>
                </a:solidFill>
              </a:rPr>
              <a:t>Balzarotti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4FCFCB-A755-490E-9AE0-9CFB4371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7" y="1137356"/>
            <a:ext cx="1765835" cy="17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0E2C97-92CC-437C-9240-05F1B806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7" y="3009954"/>
            <a:ext cx="6254513" cy="3661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0C02BC-688F-4EFB-A3F7-50DEB27AB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48"/>
          <a:stretch/>
        </p:blipFill>
        <p:spPr>
          <a:xfrm>
            <a:off x="6553660" y="3009954"/>
            <a:ext cx="5626852" cy="7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42947" y="1101726"/>
            <a:ext cx="2842285" cy="1993609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Giovanni Vigna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UC, Santa Barbara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VMware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FF270F-9EB0-C965-A7E3-61D62F29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7" y="1230554"/>
            <a:ext cx="1921553" cy="19215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675CAB-2F91-5C4B-A686-6B4BF381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20" y="1078776"/>
            <a:ext cx="1847153" cy="2308941"/>
          </a:xfrm>
          <a:prstGeom prst="rect">
            <a:avLst/>
          </a:prstGeom>
        </p:spPr>
      </p:pic>
      <p:sp>
        <p:nvSpPr>
          <p:cNvPr id="14" name="TextBox 145">
            <a:extLst>
              <a:ext uri="{FF2B5EF4-FFF2-40B4-BE49-F238E27FC236}">
                <a16:creationId xmlns:a16="http://schemas.microsoft.com/office/drawing/2014/main" id="{538616D1-0A86-5423-12EE-88DD40ABF59E}"/>
              </a:ext>
            </a:extLst>
          </p:cNvPr>
          <p:cNvSpPr txBox="1"/>
          <p:nvPr/>
        </p:nvSpPr>
        <p:spPr>
          <a:xfrm>
            <a:off x="8112227" y="1078776"/>
            <a:ext cx="4477709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Christopher </a:t>
            </a:r>
            <a:r>
              <a:rPr lang="en-US" altLang="zh-CN" sz="2400" dirty="0" err="1">
                <a:solidFill>
                  <a:schemeClr val="bg1"/>
                </a:solidFill>
              </a:rPr>
              <a:t>Kruegel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Professor,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UC, Santa Barbara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四作的导师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EEF51C-9118-307E-628B-E20619B60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7" y="3961955"/>
            <a:ext cx="1921553" cy="1921552"/>
          </a:xfrm>
          <a:prstGeom prst="rect">
            <a:avLst/>
          </a:prstGeom>
        </p:spPr>
      </p:pic>
      <p:sp>
        <p:nvSpPr>
          <p:cNvPr id="23" name="TextBox 145">
            <a:extLst>
              <a:ext uri="{FF2B5EF4-FFF2-40B4-BE49-F238E27FC236}">
                <a16:creationId xmlns:a16="http://schemas.microsoft.com/office/drawing/2014/main" id="{B8E90320-D506-EA4D-5748-DCF1030528C0}"/>
              </a:ext>
            </a:extLst>
          </p:cNvPr>
          <p:cNvSpPr txBox="1"/>
          <p:nvPr/>
        </p:nvSpPr>
        <p:spPr>
          <a:xfrm>
            <a:off x="2284450" y="3847565"/>
            <a:ext cx="3811550" cy="1993609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Thorsten </a:t>
            </a:r>
            <a:r>
              <a:rPr lang="en-US" altLang="zh-CN" sz="2400" dirty="0" err="1">
                <a:solidFill>
                  <a:schemeClr val="bg1"/>
                </a:solidFill>
              </a:rPr>
              <a:t>Holz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一、二作导师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B77AAF-F795-EBC2-7B3B-6B61402DA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281" y="3961955"/>
            <a:ext cx="1863931" cy="1863931"/>
          </a:xfrm>
          <a:prstGeom prst="rect">
            <a:avLst/>
          </a:prstGeom>
        </p:spPr>
      </p:pic>
      <p:sp>
        <p:nvSpPr>
          <p:cNvPr id="25" name="TextBox 145">
            <a:extLst>
              <a:ext uri="{FF2B5EF4-FFF2-40B4-BE49-F238E27FC236}">
                <a16:creationId xmlns:a16="http://schemas.microsoft.com/office/drawing/2014/main" id="{7D5D6244-1F2E-65BD-D80B-F936F6B05261}"/>
              </a:ext>
            </a:extLst>
          </p:cNvPr>
          <p:cNvSpPr txBox="1"/>
          <p:nvPr/>
        </p:nvSpPr>
        <p:spPr>
          <a:xfrm>
            <a:off x="8148673" y="3961955"/>
            <a:ext cx="3811550" cy="1513477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Thorsten </a:t>
            </a:r>
            <a:r>
              <a:rPr lang="en-US" altLang="zh-CN" sz="2400" dirty="0" err="1">
                <a:solidFill>
                  <a:schemeClr val="bg1"/>
                </a:solidFill>
              </a:rPr>
              <a:t>Holz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Post-Doctoral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</p:txBody>
      </p:sp>
    </p:spTree>
    <p:extLst>
      <p:ext uri="{BB962C8B-B14F-4D97-AF65-F5344CB8AC3E}">
        <p14:creationId xmlns:p14="http://schemas.microsoft.com/office/powerpoint/2010/main" val="204671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28科技总结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242A"/>
        </a:solidFill>
        <a:ln w="3175">
          <a:solidFill>
            <a:srgbClr val="02E695"/>
          </a:solidFill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11724</TotalTime>
  <Words>4341</Words>
  <Application>Microsoft Office PowerPoint</Application>
  <PresentationFormat>宽屏</PresentationFormat>
  <Paragraphs>361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-apple-system</vt:lpstr>
      <vt:lpstr>Helvetica Neue</vt:lpstr>
      <vt:lpstr>Nexa Light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Ha Fish</cp:lastModifiedBy>
  <cp:revision>789</cp:revision>
  <dcterms:created xsi:type="dcterms:W3CDTF">2017-12-15T10:21:06Z</dcterms:created>
  <dcterms:modified xsi:type="dcterms:W3CDTF">2022-08-06T13:11:30Z</dcterms:modified>
</cp:coreProperties>
</file>